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74" r:id="rId8"/>
    <p:sldId id="275" r:id="rId9"/>
    <p:sldId id="259" r:id="rId10"/>
    <p:sldId id="276" r:id="rId11"/>
    <p:sldId id="277" r:id="rId12"/>
    <p:sldId id="278" r:id="rId13"/>
    <p:sldId id="279" r:id="rId14"/>
    <p:sldId id="271" r:id="rId15"/>
    <p:sldId id="272" r:id="rId16"/>
    <p:sldId id="280" r:id="rId17"/>
    <p:sldId id="273" r:id="rId18"/>
    <p:sldId id="260" r:id="rId19"/>
    <p:sldId id="281" r:id="rId20"/>
    <p:sldId id="282" r:id="rId21"/>
    <p:sldId id="283" r:id="rId22"/>
    <p:sldId id="284" r:id="rId23"/>
    <p:sldId id="285" r:id="rId24"/>
    <p:sldId id="261" r:id="rId25"/>
    <p:sldId id="286" r:id="rId26"/>
    <p:sldId id="287" r:id="rId27"/>
    <p:sldId id="262" r:id="rId28"/>
    <p:sldId id="288" r:id="rId29"/>
    <p:sldId id="289" r:id="rId30"/>
    <p:sldId id="263" r:id="rId31"/>
    <p:sldId id="290" r:id="rId32"/>
    <p:sldId id="292" r:id="rId33"/>
    <p:sldId id="291" r:id="rId34"/>
    <p:sldId id="264" r:id="rId35"/>
    <p:sldId id="293" r:id="rId36"/>
    <p:sldId id="294" r:id="rId37"/>
    <p:sldId id="265" r:id="rId38"/>
    <p:sldId id="295" r:id="rId39"/>
    <p:sldId id="299" r:id="rId40"/>
    <p:sldId id="300" r:id="rId41"/>
    <p:sldId id="296" r:id="rId42"/>
    <p:sldId id="297" r:id="rId43"/>
    <p:sldId id="298" r:id="rId4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8">
          <p15:clr>
            <a:srgbClr val="A4A3A4"/>
          </p15:clr>
        </p15:guide>
        <p15:guide id="2" orient="horz" pos="2988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pos="216">
          <p15:clr>
            <a:srgbClr val="A4A3A4"/>
          </p15:clr>
        </p15:guide>
        <p15:guide id="6" pos="5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402" y="114"/>
      </p:cViewPr>
      <p:guideLst>
        <p:guide orient="horz" pos="3348"/>
        <p:guide orient="horz" pos="2988"/>
        <p:guide orient="horz" pos="876"/>
        <p:guide orient="horz" pos="3420"/>
        <p:guide pos="216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476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46393" y="394573"/>
            <a:ext cx="5410200" cy="159424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342900" y="2228850"/>
            <a:ext cx="59054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436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pic>
        <p:nvPicPr>
          <p:cNvPr id="6" name="Picture 5" descr="ribb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950"/>
            <a:ext cx="9144000" cy="1371600"/>
          </a:xfrm>
          <a:prstGeom prst="rect">
            <a:avLst/>
          </a:prstGeom>
        </p:spPr>
      </p:pic>
      <p:pic>
        <p:nvPicPr>
          <p:cNvPr id="8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57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715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2902" y="486833"/>
            <a:ext cx="84581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0ED6-04AD-4E6D-BA30-6132D50E61E7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84582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70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931361" y="4714876"/>
            <a:ext cx="679239" cy="177641"/>
          </a:xfrm>
        </p:spPr>
        <p:txBody>
          <a:bodyPr/>
          <a:lstStyle/>
          <a:p>
            <a:fld id="{93F684EB-03B6-4EF4-94A9-B7E67D0967B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306231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6863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5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4800" y="4714876"/>
            <a:ext cx="685800" cy="177641"/>
          </a:xfrm>
        </p:spPr>
        <p:txBody>
          <a:bodyPr/>
          <a:lstStyle/>
          <a:p>
            <a:fld id="{B8E13F23-A49F-4570-9BAD-C33255FD8D77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3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3723679"/>
            <a:ext cx="2590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969250" y="4714876"/>
            <a:ext cx="641350" cy="177641"/>
          </a:xfrm>
        </p:spPr>
        <p:txBody>
          <a:bodyPr/>
          <a:lstStyle/>
          <a:p>
            <a:fld id="{237B832D-1958-4308-A4C7-97DAD86B975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754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942975"/>
            <a:ext cx="5257800" cy="3686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42975"/>
            <a:ext cx="3086100" cy="3686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>
          <a:xfrm>
            <a:off x="7918450" y="4714876"/>
            <a:ext cx="692150" cy="177641"/>
          </a:xfrm>
        </p:spPr>
        <p:txBody>
          <a:bodyPr/>
          <a:lstStyle/>
          <a:p>
            <a:fld id="{F081B3F2-B975-A34D-AFDC-DD856FD0748A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D0B50B-04A1-4ADD-94F0-C1B1F23CDF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mtClean="0"/>
              <a:t>©2014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bl.png"/>
          <p:cNvPicPr>
            <a:picLocks noChangeAspect="1"/>
          </p:cNvPicPr>
          <p:nvPr/>
        </p:nvPicPr>
        <p:blipFill>
          <a:blip r:embed="rId3"/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yel.png"/>
          <p:cNvPicPr>
            <a:picLocks noChangeAspect="1"/>
          </p:cNvPicPr>
          <p:nvPr/>
        </p:nvPicPr>
        <p:blipFill>
          <a:blip r:embed="rId3"/>
          <a:srcRect l="65000" b="56519"/>
          <a:stretch>
            <a:fillRect/>
          </a:stretch>
        </p:blipFill>
        <p:spPr>
          <a:xfrm>
            <a:off x="5943600" y="-121920"/>
            <a:ext cx="3200400" cy="223647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4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1" y="2533650"/>
            <a:ext cx="42290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8" name="Picture 17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bl.png"/>
          <p:cNvPicPr>
            <a:picLocks noChangeAspect="1"/>
          </p:cNvPicPr>
          <p:nvPr/>
        </p:nvPicPr>
        <p:blipFill>
          <a:blip r:embed="rId3">
            <a:grayscl/>
            <a:lum contrast="35000"/>
          </a:blip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2" y="485775"/>
            <a:ext cx="69722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9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943850" y="4714876"/>
            <a:ext cx="666750" cy="177641"/>
          </a:xfrm>
        </p:spPr>
        <p:txBody>
          <a:bodyPr/>
          <a:lstStyle/>
          <a:p>
            <a:fld id="{D68363BA-B2CB-48BB-B948-748EF4E624F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6246" y="4714876"/>
            <a:ext cx="5343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507F293-A9C4-4BA5-893D-4D886C70124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1415" y="4714876"/>
            <a:ext cx="33918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CONFIDENTIAL  ©2011 </a:t>
            </a:r>
            <a:r>
              <a:rPr lang="en-US" dirty="0" err="1" smtClean="0"/>
              <a:t>Deltek</a:t>
            </a:r>
            <a:r>
              <a:rPr lang="en-US" dirty="0" smtClean="0"/>
              <a:t>, Inc. 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714876"/>
            <a:ext cx="457200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259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2" y="480482"/>
            <a:ext cx="6972299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42900" y="1400174"/>
            <a:ext cx="8458200" cy="3279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ribbontop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0850" y="0"/>
            <a:ext cx="41031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ts val="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6858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20015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 baseline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ca/download/details.aspx?id=42313" TargetMode="External"/><Relationship Id="rId2" Type="http://schemas.openxmlformats.org/officeDocument/2006/relationships/hyperlink" Target="http://www.microsoft.com/en-ca/download/details.aspx?id=36843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deltek.com/" TargetMode="External"/><Relationship Id="rId2" Type="http://schemas.openxmlformats.org/officeDocument/2006/relationships/hyperlink" Target="https://github.com/mdobler/Insight2015/tree/master/VI84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michaeldobler@Deltek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VI-84: Tech Titans: Vision Custom Reports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Practices and Sample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14751"/>
            <a:ext cx="1057204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To create Vision 7.4 (or higher) compatible reports (SSRS2010) you must use Visual Studio 2012 or higher</a:t>
            </a:r>
          </a:p>
          <a:p>
            <a:r>
              <a:rPr lang="en-US" dirty="0" smtClean="0"/>
              <a:t>You will need the “Microsoft SQL Server Data Tools – Business Intelligence for Visual Studio 2013” add in. You can download it here: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www.microsoft.com/en-ca/download/details.aspx?id=36843</a:t>
            </a:r>
            <a:r>
              <a:rPr lang="en-US" dirty="0" smtClean="0"/>
              <a:t> (VS2012)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www.microsoft.com/en-ca/download/details.aspx?id=42313</a:t>
            </a:r>
            <a:r>
              <a:rPr lang="en-US" dirty="0" smtClean="0"/>
              <a:t> (VS2013)</a:t>
            </a:r>
          </a:p>
          <a:p>
            <a:r>
              <a:rPr lang="en-US" dirty="0" smtClean="0"/>
              <a:t>Create a new project and pick the “Report Server Project” from the [Business Intelligence] – [Reporting Services] template folder. </a:t>
            </a:r>
          </a:p>
          <a:p>
            <a:r>
              <a:rPr lang="en-US" dirty="0" smtClean="0"/>
              <a:t>Select an appropriate name and folder for the solution. We suggest to use some kind of source control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2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3" y="1256647"/>
            <a:ext cx="454882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4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click on the [Reports] folder in the Solution Explorer, select [Add] &gt; [Existing Item …]  and pick one or more Vision Report Templates from &lt;Vision Installation Directory&gt;\Reports\Template. It is a good idea to copy the complete folder to your development machine. We will be using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for this sample</a:t>
            </a:r>
          </a:p>
          <a:p>
            <a:r>
              <a:rPr lang="en-US" dirty="0" smtClean="0"/>
              <a:t>Add an existing item by right-clicking on the [Shared Data Sources] and pick the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from the &lt;Vision Installation Directory&gt;\Reports folder</a:t>
            </a:r>
          </a:p>
          <a:p>
            <a:r>
              <a:rPr lang="en-US" dirty="0" smtClean="0"/>
              <a:t>Both files have now been copied to your solution folder. Make sure that the files are not “Read-Only”</a:t>
            </a:r>
          </a:p>
          <a:p>
            <a:r>
              <a:rPr lang="en-US" dirty="0" smtClean="0"/>
              <a:t>Change the connection in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to your Vision database</a:t>
            </a:r>
          </a:p>
          <a:p>
            <a:r>
              <a:rPr lang="en-US" dirty="0" smtClean="0"/>
              <a:t>Rename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to “0000000000_InsightSampleReport.rdl”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Visual Studio Project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28" y="1145274"/>
            <a:ext cx="5493544" cy="3374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Design Elements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report comes with some predefined elements in the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5" y="1942987"/>
            <a:ext cx="5241747" cy="12145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2900" y="1942986"/>
            <a:ext cx="8458199" cy="935945"/>
            <a:chOff x="342900" y="2104911"/>
            <a:chExt cx="8458199" cy="935945"/>
          </a:xfrm>
        </p:grpSpPr>
        <p:sp>
          <p:nvSpPr>
            <p:cNvPr id="8" name="Line Callout 2 (Accent Bar) 7"/>
            <p:cNvSpPr/>
            <p:nvPr/>
          </p:nvSpPr>
          <p:spPr>
            <a:xfrm>
              <a:off x="5813434" y="2104911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027"/>
                <a:gd name="adj6" fmla="val -62041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body_ReportName</a:t>
              </a:r>
              <a:r>
                <a:rPr lang="en-US" sz="1400" dirty="0" smtClean="0"/>
                <a:t> Text Box:</a:t>
              </a:r>
            </a:p>
            <a:p>
              <a:pPr marL="61913" algn="l"/>
              <a:r>
                <a:rPr lang="en-US" sz="1400" dirty="0" smtClean="0"/>
                <a:t>Vision uses any text displayed here as “Report Name” in the reports list(s)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00" y="2259806"/>
              <a:ext cx="3614738" cy="300038"/>
            </a:xfrm>
            <a:prstGeom prst="round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3834" y="2450420"/>
            <a:ext cx="8487266" cy="1479833"/>
            <a:chOff x="313834" y="2612345"/>
            <a:chExt cx="8487266" cy="1479833"/>
          </a:xfrm>
        </p:grpSpPr>
        <p:sp>
          <p:nvSpPr>
            <p:cNvPr id="12" name="Line Callout 2 (Accent Bar) 11"/>
            <p:cNvSpPr/>
            <p:nvPr/>
          </p:nvSpPr>
          <p:spPr>
            <a:xfrm>
              <a:off x="5813435" y="3156233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614"/>
                <a:gd name="adj6" fmla="val -153859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MainTable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Tablix:</a:t>
              </a:r>
            </a:p>
            <a:p>
              <a:pPr marL="61913" algn="l"/>
              <a:r>
                <a:rPr lang="en-US" sz="1400" dirty="0" smtClean="0"/>
                <a:t>This is where the result will be rendered. The table comes with a predefined </a:t>
              </a:r>
              <a:r>
                <a:rPr lang="en-US" sz="1400" dirty="0" err="1" smtClean="0"/>
                <a:t>autogrouping</a:t>
              </a:r>
              <a:r>
                <a:rPr lang="en-US" sz="1400" dirty="0" smtClean="0"/>
                <a:t> column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13834" y="2612345"/>
              <a:ext cx="900604" cy="483280"/>
            </a:xfrm>
            <a:prstGeom prst="roundRect">
              <a:avLst/>
            </a:prstGeom>
            <a:noFill/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408" y="2887323"/>
            <a:ext cx="4252032" cy="819262"/>
            <a:chOff x="342408" y="3049248"/>
            <a:chExt cx="4252032" cy="819262"/>
          </a:xfrm>
        </p:grpSpPr>
        <p:sp>
          <p:nvSpPr>
            <p:cNvPr id="14" name="Line Callout 2 (Accent Bar) 13"/>
            <p:cNvSpPr/>
            <p:nvPr/>
          </p:nvSpPr>
          <p:spPr>
            <a:xfrm>
              <a:off x="841386" y="3379899"/>
              <a:ext cx="2987665" cy="488611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2124"/>
                <a:gd name="adj5" fmla="val -47181"/>
                <a:gd name="adj6" fmla="val -13263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/>
                <a:t>p</a:t>
              </a:r>
              <a:r>
                <a:rPr lang="en-US" sz="1400" b="1" dirty="0" err="1" smtClean="0"/>
                <a:t>agefooter_FooterText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company name, etc…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42408" y="3049248"/>
              <a:ext cx="425203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875" y="2880626"/>
            <a:ext cx="4043157" cy="1501894"/>
            <a:chOff x="1440875" y="3042551"/>
            <a:chExt cx="4043157" cy="1501894"/>
          </a:xfrm>
        </p:grpSpPr>
        <p:sp>
          <p:nvSpPr>
            <p:cNvPr id="15" name="Line Callout 2 (Accent Bar) 14"/>
            <p:cNvSpPr/>
            <p:nvPr/>
          </p:nvSpPr>
          <p:spPr>
            <a:xfrm>
              <a:off x="1440875" y="4055834"/>
              <a:ext cx="2987665" cy="488611"/>
            </a:xfrm>
            <a:prstGeom prst="accentCallout2">
              <a:avLst>
                <a:gd name="adj1" fmla="val 18750"/>
                <a:gd name="adj2" fmla="val 105243"/>
                <a:gd name="adj3" fmla="val 18750"/>
                <a:gd name="adj4" fmla="val 114364"/>
                <a:gd name="adj5" fmla="val -187538"/>
                <a:gd name="adj6" fmla="val 117051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pagefooter_Number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Page X of Y information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94440" y="3042551"/>
              <a:ext cx="88959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7462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Parameters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23955"/>
              </p:ext>
            </p:extLst>
          </p:nvPr>
        </p:nvGraphicFramePr>
        <p:xfrm>
          <a:off x="342900" y="2066925"/>
          <a:ext cx="84581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Parameter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Data 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ActivePeriod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Number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parameter is used to pass on the currently selected period in Vision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ActiveCompany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Text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</a:t>
                      </a:r>
                      <a:r>
                        <a:rPr lang="en-US" sz="900" baseline="0" dirty="0" smtClean="0"/>
                        <a:t> parameter is used to pass on the currently selected company in Vision (if </a:t>
                      </a:r>
                      <a:r>
                        <a:rPr lang="en-US" sz="900" baseline="0" dirty="0" err="1" smtClean="0"/>
                        <a:t>Multicompany</a:t>
                      </a:r>
                      <a:r>
                        <a:rPr lang="en-US" sz="900" baseline="0" dirty="0" smtClean="0"/>
                        <a:t> is activated); otherwise an empty value is submitted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HeadingStartDate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start date of the current period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HeadingEndDate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end date</a:t>
                      </a:r>
                      <a:r>
                        <a:rPr lang="en-US" sz="900" baseline="0" dirty="0" smtClean="0"/>
                        <a:t> of the current period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752475"/>
          </a:xfrm>
        </p:spPr>
        <p:txBody>
          <a:bodyPr/>
          <a:lstStyle/>
          <a:p>
            <a:r>
              <a:rPr lang="en-US" dirty="0" smtClean="0"/>
              <a:t>Vision provides four default parameters with values when the report is executed through the application. You can use these parameters in your SQL SELECT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Custom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2" y="1390650"/>
          <a:ext cx="8458199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</a:t>
                      </a:r>
                      <a:r>
                        <a:rPr lang="en-US" sz="900" baseline="0" dirty="0" smtClean="0"/>
                        <a:t> Value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Deltek Insight Sample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the name of the report used in Vision. Should match the name in the layout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ResourceFileName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VisionTemplatePortrait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Can be used to create multi-language reports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ReportVersion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7.4.INSIGHT.01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Your version number</a:t>
                      </a:r>
                      <a:r>
                        <a:rPr lang="en-US" sz="900" baseline="0" dirty="0" smtClean="0"/>
                        <a:t> of this report. Will be displayed in the Report Administration screen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LookupType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lookup dialog and options</a:t>
                      </a:r>
                      <a:r>
                        <a:rPr lang="en-US" sz="900" baseline="0" dirty="0" smtClean="0"/>
                        <a:t> will be shown for the Selection window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GroupingType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items are available for Auto Grouping. Must match Lookup</a:t>
                      </a:r>
                      <a:r>
                        <a:rPr lang="en-US" sz="900" baseline="0" dirty="0" smtClean="0"/>
                        <a:t> Type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AutoGroupingQuery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Vision</a:t>
                      </a:r>
                      <a:r>
                        <a:rPr lang="en-US" sz="900" baseline="0" dirty="0" smtClean="0"/>
                        <a:t> to create  custom SQL code for grouping data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OptionForm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/>
                        <a:t>Delek.Vision.ReportClient.VisionReportDialog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Specifies</a:t>
                      </a:r>
                      <a:r>
                        <a:rPr lang="en-US" sz="900" baseline="0" dirty="0" smtClean="0"/>
                        <a:t> which Options Dialog to use. Leave it with the default value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HelpFile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 your own help</a:t>
                      </a:r>
                      <a:r>
                        <a:rPr lang="en-US" sz="900" baseline="0" dirty="0" smtClean="0"/>
                        <a:t> file for your report (empty by default)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UseColumnSelection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Shows the Columns tab in the Options dialog and lets you show/hide</a:t>
                      </a:r>
                      <a:r>
                        <a:rPr lang="en-US" sz="900" baseline="0" dirty="0" smtClean="0"/>
                        <a:t> columns in your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AllowUserDefinedFields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</a:t>
                      </a:r>
                      <a:r>
                        <a:rPr lang="en-US" sz="900" baseline="0" dirty="0" smtClean="0"/>
                        <a:t> add any User Defined Info Center fields to the report output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AllowCalcFields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 use calculated fields in the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Modules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</a:t>
                      </a:r>
                      <a:r>
                        <a:rPr lang="en-US" sz="900" baseline="0" dirty="0" smtClean="0"/>
                        <a:t> can specify which modules need to be present for this report (e.g. </a:t>
                      </a:r>
                      <a:r>
                        <a:rPr lang="en-US" sz="900" baseline="0" dirty="0" err="1" smtClean="0"/>
                        <a:t>Acct;Billing;ProjCtrl</a:t>
                      </a:r>
                      <a:r>
                        <a:rPr lang="en-US" sz="900" baseline="0" dirty="0" smtClean="0"/>
                        <a:t>;)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444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Statement Placeholders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7455"/>
              </p:ext>
            </p:extLst>
          </p:nvPr>
        </p:nvGraphicFramePr>
        <p:xfrm>
          <a:off x="342902" y="1390650"/>
          <a:ext cx="84581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3876675"/>
                <a:gridCol w="2181225"/>
              </a:tblGrid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Placement in SQL</a:t>
                      </a:r>
                      <a:r>
                        <a:rPr lang="en-US" sz="900" baseline="0" dirty="0" smtClean="0"/>
                        <a:t> Statement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</a:t>
                      </a:r>
                      <a:r>
                        <a:rPr lang="en-US" sz="900" baseline="0" dirty="0" smtClean="0"/>
                        <a:t> grouping fields selected in the Options dialog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SELECT keyword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/***CUSTOM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custom fields selected in the Columns tab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After SELECT keyword or Group Col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JOIN***/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any additional JOIN information needed for the grouping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FROM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no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Right after the FROM clause if there is no WHERE clause</a:t>
                      </a:r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already a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WHERE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WHERE clause if there is no GROUP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 BY keyword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</a:t>
                      </a:r>
                      <a:r>
                        <a:rPr lang="en-US" sz="900" baseline="0" dirty="0" smtClean="0"/>
                        <a:t> clause if there is no ORDER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ORDER</a:t>
                      </a:r>
                      <a:r>
                        <a:rPr lang="en-US" sz="900" baseline="0" dirty="0" smtClean="0"/>
                        <a:t> BY keyword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0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The Report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set up a proper SQL Statement as a base for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14350"/>
            <a:ext cx="6972299" cy="685800"/>
          </a:xfrm>
        </p:spPr>
        <p:txBody>
          <a:bodyPr/>
          <a:lstStyle/>
          <a:p>
            <a:r>
              <a:rPr lang="en-US" dirty="0" smtClean="0"/>
              <a:t>Sample Report – Phase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As a sample for this session we will build an Employee Report that will show us the following information:</a:t>
            </a:r>
          </a:p>
          <a:p>
            <a:pPr lvl="1"/>
            <a:r>
              <a:rPr lang="en-US" dirty="0" smtClean="0"/>
              <a:t>Employee (ID and Name)</a:t>
            </a:r>
          </a:p>
          <a:p>
            <a:pPr lvl="1"/>
            <a:r>
              <a:rPr lang="en-US" dirty="0" smtClean="0"/>
              <a:t>Project, Phase and Task Information</a:t>
            </a:r>
          </a:p>
          <a:p>
            <a:pPr lvl="1"/>
            <a:r>
              <a:rPr lang="en-US" dirty="0" smtClean="0"/>
              <a:t>The total hours for each employee, project, phase and task</a:t>
            </a:r>
          </a:p>
          <a:p>
            <a:pPr lvl="1"/>
            <a:r>
              <a:rPr lang="en-US" dirty="0" smtClean="0"/>
              <a:t>The billable hours of this section, based on the Non-billable Labor Code setup in the Billing Configuration</a:t>
            </a:r>
          </a:p>
          <a:p>
            <a:pPr lvl="1"/>
            <a:r>
              <a:rPr lang="en-US" dirty="0" smtClean="0"/>
              <a:t>The non-billable hours based on the setup</a:t>
            </a:r>
          </a:p>
          <a:p>
            <a:r>
              <a:rPr lang="en-US" dirty="0" smtClean="0"/>
              <a:t>The report will be an Employee report</a:t>
            </a:r>
          </a:p>
          <a:p>
            <a:r>
              <a:rPr lang="en-US" dirty="0" smtClean="0"/>
              <a:t>Phase 1 will have no custom options activated and will simply execute the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1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On Premise vs. In The Cloud</a:t>
            </a:r>
          </a:p>
          <a:p>
            <a:r>
              <a:rPr lang="en-US" dirty="0" smtClean="0"/>
              <a:t>Getting Started With the Vision Report Template</a:t>
            </a:r>
          </a:p>
          <a:p>
            <a:r>
              <a:rPr lang="en-US" dirty="0" smtClean="0"/>
              <a:t>Creating The Report Statement (SQL)</a:t>
            </a:r>
          </a:p>
          <a:p>
            <a:r>
              <a:rPr lang="en-US" dirty="0" smtClean="0"/>
              <a:t>Using The Selection Feature </a:t>
            </a:r>
          </a:p>
          <a:p>
            <a:r>
              <a:rPr lang="en-US" dirty="0" smtClean="0"/>
              <a:t>Adding Custom Parameters</a:t>
            </a:r>
          </a:p>
          <a:p>
            <a:r>
              <a:rPr lang="en-US" dirty="0" smtClean="0"/>
              <a:t>Using The Column Selection Feature In Report Options</a:t>
            </a:r>
          </a:p>
          <a:p>
            <a:r>
              <a:rPr lang="en-US" dirty="0" smtClean="0"/>
              <a:t>Using The Sorting / Grouping Feature In Report Options</a:t>
            </a:r>
          </a:p>
          <a:p>
            <a:r>
              <a:rPr lang="en-US" dirty="0" smtClean="0"/>
              <a:t>Other Custom Properties And Report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7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varchar( 10 ) = ' '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200506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LEVEL2.WBS2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LEVEL2.Name , '' )AS WBS2Name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LEVEL3.WBS3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LEVEL3.Name , '' )AS WBS3Name ,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0 ELSE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BillableHours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ELSE 0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NonBillableHours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EmployeeCustomTabFields.Employee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LD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LD.Employee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PR ON LD.WBS1 = PR.WBS1 AND PR.WBS2 = ' ' AND PR.WBS3 = ' '   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LEVEL2 ON LD.WBS1 = LEVEL2.WBS1 AND LD.WBS2 = LEVEL2.WBS2 AND LEVEL2.WBS3 = '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LEVEL3 ON LD.WBS1 = LEVEL3.WBS1 AND LD.WBS2 = LEVEL3.WBS2 AND LD.WBS3 = LEVEL3.WBS3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CFGFormat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CFGSystem.MulticompanyEnabled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SUBSTRING(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EM.Org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CFGFormat.Org1Start , Org1Length )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AND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PR.WBS1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LEVEL2.WBS2 , ISNULL( LEVEL2.Name , '' ) , LEVEL3.WBS3 , ISNULL( LEVEL3.Name , ''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PR.WBS1 , LEVEL2.WBS2 , LEVEL3.WBS3</a:t>
            </a:r>
            <a:r>
              <a:rPr lang="en-US" sz="600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 Explained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base info center tables (EM, </a:t>
            </a:r>
            <a:r>
              <a:rPr lang="en-US" dirty="0" err="1" smtClean="0"/>
              <a:t>EmployeeCustomTabFields</a:t>
            </a:r>
            <a:r>
              <a:rPr lang="en-US" dirty="0" smtClean="0"/>
              <a:t>) must be the first items in the FROM clause of the statement.</a:t>
            </a:r>
          </a:p>
          <a:p>
            <a:r>
              <a:rPr lang="en-US" dirty="0" smtClean="0"/>
              <a:t>Each project level is added independently to the output (as PR, LEVEL1 and LEVEL2)</a:t>
            </a:r>
          </a:p>
          <a:p>
            <a:r>
              <a:rPr lang="en-US" dirty="0" smtClean="0"/>
              <a:t>The Non-billable Labor Code is stored in the </a:t>
            </a:r>
            <a:r>
              <a:rPr lang="en-US" dirty="0" err="1" smtClean="0"/>
              <a:t>CFGBillMain</a:t>
            </a:r>
            <a:r>
              <a:rPr lang="en-US" dirty="0" smtClean="0"/>
              <a:t> table (per company)</a:t>
            </a:r>
          </a:p>
          <a:p>
            <a:r>
              <a:rPr lang="en-US" dirty="0" smtClean="0"/>
              <a:t>We only want to see the employees of the current company. The active company code is provided later by Vision, we use the </a:t>
            </a:r>
            <a:r>
              <a:rPr lang="en-US" dirty="0" err="1" smtClean="0"/>
              <a:t>CFGSystem</a:t>
            </a:r>
            <a:r>
              <a:rPr lang="en-US" dirty="0" smtClean="0"/>
              <a:t> to check if the database has Multi Company enabled and then use the </a:t>
            </a:r>
            <a:r>
              <a:rPr lang="en-US" dirty="0" err="1" smtClean="0"/>
              <a:t>CFGFormat</a:t>
            </a:r>
            <a:r>
              <a:rPr lang="en-US" dirty="0" smtClean="0"/>
              <a:t> table to see which portion of the Org code is used for the company code.</a:t>
            </a:r>
          </a:p>
          <a:p>
            <a:r>
              <a:rPr lang="en-US" dirty="0" smtClean="0"/>
              <a:t>CROSS APPLY is used instead of JOIN for both the </a:t>
            </a:r>
            <a:r>
              <a:rPr lang="en-US" dirty="0" err="1" smtClean="0"/>
              <a:t>CFGSystem</a:t>
            </a:r>
            <a:r>
              <a:rPr lang="en-US" dirty="0" smtClean="0"/>
              <a:t> and </a:t>
            </a:r>
            <a:r>
              <a:rPr lang="en-US" dirty="0" err="1" smtClean="0"/>
              <a:t>CFGFormat</a:t>
            </a:r>
            <a:r>
              <a:rPr lang="en-US" dirty="0" smtClean="0"/>
              <a:t> because these tables only contain one data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1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Our First Report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 Visual Studio open the “Report Data View”, expand the Datasets element and double click on the </a:t>
            </a:r>
            <a:r>
              <a:rPr lang="en-US" dirty="0" err="1" smtClean="0"/>
              <a:t>ReportDataset</a:t>
            </a:r>
            <a:r>
              <a:rPr lang="en-US" dirty="0" smtClean="0"/>
              <a:t> item.</a:t>
            </a:r>
          </a:p>
          <a:p>
            <a:r>
              <a:rPr lang="en-US" dirty="0" smtClean="0"/>
              <a:t>For now, copy the complete SQL Statement (excluding the parameter declaration) into the Query field. Click OK. </a:t>
            </a:r>
          </a:p>
          <a:p>
            <a:r>
              <a:rPr lang="en-US" dirty="0" smtClean="0"/>
              <a:t>The system now assigns the report parameters to the query parameters and updates the available fields list for the </a:t>
            </a:r>
            <a:r>
              <a:rPr lang="en-US" dirty="0" err="1" smtClean="0"/>
              <a:t>ReportDataset</a:t>
            </a:r>
            <a:endParaRPr lang="en-US" dirty="0" smtClean="0"/>
          </a:p>
          <a:p>
            <a:r>
              <a:rPr lang="en-US" dirty="0" smtClean="0"/>
              <a:t>Do not delete or overwrite the first column in the </a:t>
            </a:r>
            <a:r>
              <a:rPr lang="en-US" dirty="0" err="1" smtClean="0"/>
              <a:t>MainTable</a:t>
            </a:r>
            <a:r>
              <a:rPr lang="en-US" dirty="0" smtClean="0"/>
              <a:t> Tablix and add the dataset fields to the Tablix</a:t>
            </a:r>
          </a:p>
          <a:p>
            <a:r>
              <a:rPr lang="en-US" dirty="0" smtClean="0"/>
              <a:t>Save it and upload it to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0" y="1390650"/>
            <a:ext cx="4511193" cy="276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4" y="1787956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565" y="1982480"/>
            <a:ext cx="2437311" cy="2450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49" y="2223612"/>
            <a:ext cx="3244192" cy="238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3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access and integrate the built-in Selection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Change Name in Design and Custom Properties</a:t>
            </a:r>
          </a:p>
          <a:p>
            <a:r>
              <a:rPr lang="en-US" dirty="0" smtClean="0"/>
              <a:t>Change Report Version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LookupType</a:t>
            </a:r>
            <a:r>
              <a:rPr lang="en-US" dirty="0" smtClean="0"/>
              <a:t> in Custom Properties to Employee</a:t>
            </a: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97" y="3042033"/>
            <a:ext cx="8063603" cy="12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9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90650"/>
            <a:ext cx="3427573" cy="2470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29" y="2533887"/>
            <a:ext cx="2233924" cy="1723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335" y="1848912"/>
            <a:ext cx="3327547" cy="2637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Custom Parameters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define and set up additional parameters for 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to show Regular Projects Only. We will add a custom check box to the Custom Report Options called “Regular Projects Only”</a:t>
            </a:r>
          </a:p>
          <a:p>
            <a:r>
              <a:rPr lang="en-US" dirty="0" smtClean="0"/>
              <a:t>The option has to be defined in Vision as “</a:t>
            </a:r>
            <a:r>
              <a:rPr lang="en-US" dirty="0" err="1" smtClean="0"/>
              <a:t>RegularProjectsOnly</a:t>
            </a:r>
            <a:r>
              <a:rPr lang="en-US" dirty="0" smtClean="0"/>
              <a:t>” of type Check Box</a:t>
            </a:r>
          </a:p>
          <a:p>
            <a:r>
              <a:rPr lang="en-US" dirty="0" smtClean="0"/>
              <a:t>In the report parameters it must be added as @</a:t>
            </a:r>
            <a:r>
              <a:rPr lang="en-US" dirty="0" err="1" smtClean="0"/>
              <a:t>CustRegularProjectsOnly</a:t>
            </a:r>
            <a:r>
              <a:rPr lang="en-US" dirty="0" smtClean="0"/>
              <a:t> of type Text (Vision will send ‘Y’ or ‘N’ as values)</a:t>
            </a:r>
          </a:p>
          <a:p>
            <a:r>
              <a:rPr lang="en-US" dirty="0" smtClean="0"/>
              <a:t>Edit the SQL and add this before the </a:t>
            </a:r>
            <a:r>
              <a:rPr lang="en-US" dirty="0"/>
              <a:t>/***EXTEND WHERE CLAUSE***/ </a:t>
            </a:r>
            <a:r>
              <a:rPr lang="en-US" dirty="0" smtClean="0"/>
              <a:t>Placeholder:</a:t>
            </a:r>
            <a:br>
              <a:rPr lang="en-US" dirty="0" smtClean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(@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CustRegularProjectsOnly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PR.ChargeType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'R')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1390650"/>
            <a:ext cx="4024398" cy="2590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17" y="1749762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80" y="2207133"/>
            <a:ext cx="3004128" cy="2050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8" y="1997077"/>
            <a:ext cx="3427573" cy="2470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908" y="2927324"/>
            <a:ext cx="2210585" cy="1750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488" y="1877046"/>
            <a:ext cx="4121090" cy="25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6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Premise vs. In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Installing and uploading your custom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Column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and hide report columns through the Options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show, hide and format report columns through the columns tab in the Options dialog</a:t>
            </a:r>
          </a:p>
          <a:p>
            <a:r>
              <a:rPr lang="en-US" dirty="0" smtClean="0"/>
              <a:t>This needs changes in the designer only, no change to the SQL Statement necessary</a:t>
            </a:r>
          </a:p>
          <a:p>
            <a:r>
              <a:rPr lang="en-US" dirty="0" smtClean="0"/>
              <a:t>Change the Custom Property </a:t>
            </a:r>
            <a:r>
              <a:rPr lang="en-US" b="1" dirty="0" err="1" smtClean="0"/>
              <a:t>UseColumnSelection</a:t>
            </a:r>
            <a:r>
              <a:rPr lang="en-US" dirty="0" smtClean="0"/>
              <a:t>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must follow a strict naming convention for each element in the Tablix table for this to work</a:t>
            </a:r>
          </a:p>
          <a:p>
            <a:r>
              <a:rPr lang="en-US" dirty="0" smtClean="0"/>
              <a:t>Each column can be set to show by default. We need to apply the “Default” custom property to each header element and set it to “Y”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and Field Naming Conventions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6545"/>
              </p:ext>
            </p:extLst>
          </p:nvPr>
        </p:nvGraphicFramePr>
        <p:xfrm>
          <a:off x="342901" y="1390650"/>
          <a:ext cx="84581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4600575"/>
                <a:gridCol w="2371724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 Value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DataElementName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 cells in a column have to share the same </a:t>
                      </a:r>
                      <a:r>
                        <a:rPr lang="en-US" sz="900" dirty="0" err="1" smtClean="0"/>
                        <a:t>DataElementName</a:t>
                      </a:r>
                      <a:r>
                        <a:rPr lang="en-US" sz="900" dirty="0" smtClean="0"/>
                        <a:t> to let Vision identify the related 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[Content of Header]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content</a:t>
                      </a:r>
                      <a:r>
                        <a:rPr lang="en-US" sz="900" baseline="0" dirty="0" smtClean="0"/>
                        <a:t> or Expression of the Text Box Element in the header will be used to display a heading value in the Options dialog box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DocumentMapLabel</a:t>
                      </a:r>
                      <a:r>
                        <a:rPr lang="en-US" sz="900" baseline="0" dirty="0" smtClean="0"/>
                        <a:t>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used if no value</a:t>
                      </a:r>
                      <a:r>
                        <a:rPr lang="en-US" sz="900" baseline="0" dirty="0" smtClean="0"/>
                        <a:t> is set in the Header Content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Each element name in a report must be unique. The prefix</a:t>
                      </a:r>
                      <a:r>
                        <a:rPr lang="en-US" sz="900" baseline="0" dirty="0" smtClean="0"/>
                        <a:t> is used by Vision to look up and apply changes to the specific element. The suffix for all cells in a column must be the same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xxxxx_EmployeeName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header_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header_EmployeeName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Group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group_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Custom Group)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Never use group1,</a:t>
                      </a:r>
                      <a:r>
                        <a:rPr lang="en-US" sz="900" baseline="0" dirty="0" smtClean="0"/>
                        <a:t> group2 as your group prefix. Always use proper naming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groupMyGroup_EmployeeName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Detail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detail_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detail_EmployeeName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72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90650"/>
            <a:ext cx="2915057" cy="1019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29042"/>
            <a:ext cx="2772162" cy="101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716967"/>
            <a:ext cx="3505689" cy="785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826" y="1399841"/>
            <a:ext cx="3570945" cy="2400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897" y="2771460"/>
            <a:ext cx="2210585" cy="17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6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Sorting/Grouping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 automated grouping and sorting to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Add the /***GROUP COLUMNS***/, /***GROUP JOIN***/, /***GROUP CLAUSE***/ (or /***EXTEND GROUP CLAUSE***/) and /***ORDER CLAUSE***/, (or /***EXTEND ORDER CLAUSE***/) into the correct positions of the SQL Statement. Make sure your statement still works if new or additional groupings are added automatically!</a:t>
            </a:r>
          </a:p>
          <a:p>
            <a:r>
              <a:rPr lang="en-US" dirty="0" smtClean="0"/>
              <a:t>Set the </a:t>
            </a:r>
            <a:r>
              <a:rPr lang="en-US" b="1" dirty="0" err="1" smtClean="0"/>
              <a:t>GroupingType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Employee</a:t>
            </a:r>
            <a:r>
              <a:rPr lang="en-US" dirty="0" smtClean="0"/>
              <a:t>” and the </a:t>
            </a:r>
            <a:r>
              <a:rPr lang="en-US" b="1" dirty="0" err="1" smtClean="0"/>
              <a:t>AutoGroupQuery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Y</a:t>
            </a:r>
            <a:r>
              <a:rPr lang="en-US" dirty="0" smtClean="0"/>
              <a:t>” in the report’s custom properties</a:t>
            </a:r>
          </a:p>
          <a:p>
            <a:r>
              <a:rPr lang="en-US" dirty="0" smtClean="0"/>
              <a:t>If any totals should be shown for any column, the total calculation has to be placed in the predefined group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02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2" y="1390649"/>
            <a:ext cx="5587192" cy="258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78" y="1576381"/>
            <a:ext cx="3229426" cy="261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1" y="1942745"/>
            <a:ext cx="3157978" cy="2500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80" y="1628762"/>
            <a:ext cx="3824822" cy="3057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43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Custom Properties and Report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AllowUserDefinedFields</a:t>
            </a:r>
            <a:r>
              <a:rPr lang="en-US" dirty="0" smtClean="0"/>
              <a:t>: set this property to the Info Center for which you want to show the fields (Employees, Projects, …). Make sure that the </a:t>
            </a:r>
            <a:r>
              <a:rPr lang="en-US" dirty="0" err="1" smtClean="0"/>
              <a:t>xxx_CustomTabFields</a:t>
            </a:r>
            <a:r>
              <a:rPr lang="en-US" dirty="0" smtClean="0"/>
              <a:t> is available in your SQL Statement and that the /***CUSTOM COLUMNS***/ placeholder is inserted after the SELECT keyword or the /***GROUP COLUMNS***/ keyword</a:t>
            </a:r>
          </a:p>
          <a:p>
            <a:r>
              <a:rPr lang="en-US" b="1" dirty="0" err="1" smtClean="0"/>
              <a:t>AllowCalcFields</a:t>
            </a:r>
            <a:r>
              <a:rPr lang="en-US" dirty="0" smtClean="0"/>
              <a:t>: simply set it to “Y” to be able to add calculated fields to your custom report</a:t>
            </a:r>
          </a:p>
          <a:p>
            <a:r>
              <a:rPr lang="en-US" b="1" dirty="0" smtClean="0"/>
              <a:t>Handling HTML text fields</a:t>
            </a:r>
            <a:r>
              <a:rPr lang="en-US" dirty="0" smtClean="0"/>
              <a:t>: some of the Vision text fields contain HTML formatted text (e.g. Timesheet comments). To display these correctly an additional custom property must be set for the text box called </a:t>
            </a:r>
            <a:r>
              <a:rPr lang="en-US" b="1" dirty="0" err="1" smtClean="0"/>
              <a:t>TextFormatType</a:t>
            </a:r>
            <a:r>
              <a:rPr lang="en-US" dirty="0" smtClean="0"/>
              <a:t>. The value must be set to </a:t>
            </a:r>
            <a:r>
              <a:rPr lang="en-US" b="1" dirty="0" err="1" smtClean="0"/>
              <a:t>HTMLFormat</a:t>
            </a:r>
            <a:endParaRPr lang="en-US" b="1" dirty="0" smtClean="0"/>
          </a:p>
          <a:p>
            <a:r>
              <a:rPr lang="en-US" dirty="0" smtClean="0"/>
              <a:t>Turning Off Backend Processing of the </a:t>
            </a:r>
            <a:r>
              <a:rPr lang="en-US" dirty="0" err="1" smtClean="0"/>
              <a:t>MainTable</a:t>
            </a:r>
            <a:r>
              <a:rPr lang="en-US" dirty="0" smtClean="0"/>
              <a:t> Tablix: if you are trouble shooting and want to make sure that Vision is not interfering with your report, set the custom property “</a:t>
            </a:r>
            <a:r>
              <a:rPr lang="en-US" b="1" dirty="0" err="1" smtClean="0"/>
              <a:t>SkipProcessing</a:t>
            </a:r>
            <a:r>
              <a:rPr lang="en-US" dirty="0" smtClean="0"/>
              <a:t>” on the </a:t>
            </a:r>
            <a:r>
              <a:rPr lang="en-US" dirty="0" err="1" smtClean="0"/>
              <a:t>MainTable</a:t>
            </a:r>
            <a:r>
              <a:rPr lang="en-US" dirty="0" smtClean="0"/>
              <a:t> element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5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7469" y="2557762"/>
            <a:ext cx="7897090" cy="164336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Reports and WBS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6"/>
            <a:ext cx="8458200" cy="3024753"/>
          </a:xfrm>
        </p:spPr>
        <p:txBody>
          <a:bodyPr>
            <a:normAutofit/>
          </a:bodyPr>
          <a:lstStyle/>
          <a:p>
            <a:r>
              <a:rPr lang="en-US" dirty="0"/>
              <a:t>Any report that is referring to projects and their WBS structure needs to implement a </a:t>
            </a:r>
            <a:r>
              <a:rPr lang="en-US" dirty="0" smtClean="0"/>
              <a:t>specific join </a:t>
            </a:r>
            <a:r>
              <a:rPr lang="en-US" dirty="0"/>
              <a:t>clause in the FROM clause of the project. You can then add any additional tables to </a:t>
            </a:r>
            <a:r>
              <a:rPr lang="en-US" dirty="0" smtClean="0"/>
              <a:t>the SQL </a:t>
            </a:r>
            <a:r>
              <a:rPr lang="en-US" dirty="0"/>
              <a:t>Statement. When referring to the project level, join to the PR table, when referring to </a:t>
            </a:r>
            <a:r>
              <a:rPr lang="en-US" dirty="0" smtClean="0"/>
              <a:t>the lowest </a:t>
            </a:r>
            <a:r>
              <a:rPr lang="en-US" dirty="0"/>
              <a:t>available level refer to the LEVEL3 </a:t>
            </a:r>
            <a:r>
              <a:rPr lang="en-US" dirty="0" smtClean="0"/>
              <a:t>table</a:t>
            </a:r>
          </a:p>
          <a:p>
            <a:pPr marL="457200" lvl="2" indent="0">
              <a:buNone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LEVEL3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LEVEL2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LEVEL2.WBS1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LEVEL3.WBS1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LEVEL3.WBS2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= LEVEL3.WBS1 AND PR.WBS2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 AND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</p:txBody>
      </p:sp>
    </p:spTree>
    <p:extLst>
      <p:ext uri="{BB962C8B-B14F-4D97-AF65-F5344CB8AC3E}">
        <p14:creationId xmlns:p14="http://schemas.microsoft.com/office/powerpoint/2010/main" val="3069455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an On-Premise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must be copied to a specific folder on the Vision Application Server</a:t>
            </a:r>
          </a:p>
          <a:p>
            <a:pPr lvl="1"/>
            <a:r>
              <a:rPr lang="en-US" dirty="0" smtClean="0"/>
              <a:t>Usually </a:t>
            </a:r>
            <a:r>
              <a:rPr lang="en-US" b="1" dirty="0" smtClean="0"/>
              <a:t>[C:\Program Files (x86)\Deltek\Vision\Reports\Custom\&lt;Info Center&gt;]</a:t>
            </a:r>
            <a:r>
              <a:rPr lang="en-US" dirty="0" smtClean="0"/>
              <a:t> or </a:t>
            </a:r>
            <a:r>
              <a:rPr lang="en-US" b="1" dirty="0"/>
              <a:t>[C:\Program Files (x86)\</a:t>
            </a:r>
            <a:r>
              <a:rPr lang="en-US" b="1" dirty="0" smtClean="0"/>
              <a:t>Deltek\Vision\Reports\Custom\My Reports\&lt;Info </a:t>
            </a:r>
            <a:r>
              <a:rPr lang="en-US" b="1" dirty="0"/>
              <a:t>Center&gt;]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You can add custom reports to any report section available to you (Project, Employee, Client, Contact, Vendor, Billing, etc…)</a:t>
            </a:r>
          </a:p>
          <a:p>
            <a:r>
              <a:rPr lang="en-US" dirty="0" smtClean="0"/>
              <a:t>There are no naming conventions for the report file itself but we suggest to follow the Cloud Naming Convention: &lt;Your 10 digit client number&gt;_&lt;Your Report name&gt;.</a:t>
            </a:r>
            <a:r>
              <a:rPr lang="en-US" dirty="0" err="1" smtClean="0"/>
              <a:t>rdl</a:t>
            </a:r>
            <a:r>
              <a:rPr lang="en-US" dirty="0" smtClean="0"/>
              <a:t> (e.g.: 0000012345_MyCustomReport.rdl)</a:t>
            </a:r>
          </a:p>
          <a:p>
            <a:r>
              <a:rPr lang="en-US" dirty="0" smtClean="0"/>
              <a:t>Open Vision and go to </a:t>
            </a:r>
            <a:r>
              <a:rPr lang="en-US" b="1" dirty="0" smtClean="0"/>
              <a:t>[Utilities] </a:t>
            </a:r>
            <a:r>
              <a:rPr lang="en-US" dirty="0" smtClean="0"/>
              <a:t>– </a:t>
            </a:r>
            <a:r>
              <a:rPr lang="en-US" b="1" dirty="0" smtClean="0"/>
              <a:t>[Report Administration]</a:t>
            </a:r>
            <a:r>
              <a:rPr lang="en-US" dirty="0" smtClean="0"/>
              <a:t>, select </a:t>
            </a:r>
            <a:r>
              <a:rPr lang="en-US" b="1" dirty="0" smtClean="0"/>
              <a:t>[Custom]</a:t>
            </a:r>
            <a:r>
              <a:rPr lang="en-US" dirty="0" smtClean="0"/>
              <a:t> in Type and upload all or specific report files by using a filter in the Report Name field (e.g. “0000012345*”) and then click “Load Report Files”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2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Table Header On All Pages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</p:spPr>
        <p:txBody>
          <a:bodyPr>
            <a:normAutofit/>
          </a:bodyPr>
          <a:lstStyle/>
          <a:p>
            <a:r>
              <a:rPr lang="en-US" dirty="0" smtClean="0"/>
              <a:t>If the report should not repeat the header row on each new page check the following settings:</a:t>
            </a:r>
          </a:p>
          <a:p>
            <a:pPr lvl="1"/>
            <a:r>
              <a:rPr lang="en-US" dirty="0" smtClean="0"/>
              <a:t>Click on the arrow in the Column Groups properties and select “Advanced Mode”</a:t>
            </a:r>
          </a:p>
          <a:p>
            <a:pPr lvl="1"/>
            <a:r>
              <a:rPr lang="en-US" dirty="0" smtClean="0"/>
              <a:t>Pick the topmost Row Group and make sure the properties are set as listed below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3" y="2585772"/>
            <a:ext cx="742577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Downloads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You can find </a:t>
            </a:r>
            <a:r>
              <a:rPr lang="en-US" dirty="0"/>
              <a:t>all source code </a:t>
            </a:r>
            <a:r>
              <a:rPr lang="en-US" dirty="0" smtClean="0"/>
              <a:t>on GitHub </a:t>
            </a:r>
            <a:r>
              <a:rPr lang="en-US" dirty="0"/>
              <a:t>here: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github.com/mdobler/Insight2015/tree/master/VI84</a:t>
            </a:r>
            <a:endParaRPr lang="en-US" dirty="0" smtClean="0"/>
          </a:p>
          <a:p>
            <a:r>
              <a:rPr lang="en-US" dirty="0" smtClean="0"/>
              <a:t>All </a:t>
            </a:r>
            <a:r>
              <a:rPr lang="en-US" dirty="0" smtClean="0"/>
              <a:t>demos use the VisionDemo74 database (can be downloaded from the Deltek support site; </a:t>
            </a:r>
            <a:r>
              <a:rPr lang="en-US" dirty="0" smtClean="0">
                <a:hlinkClick r:id="rId3"/>
              </a:rPr>
              <a:t>http://support.Deltek.com</a:t>
            </a:r>
            <a:r>
              <a:rPr lang="en-US" dirty="0" smtClean="0"/>
              <a:t> )</a:t>
            </a:r>
          </a:p>
          <a:p>
            <a:r>
              <a:rPr lang="en-US" dirty="0" smtClean="0"/>
              <a:t>I am available at the “Ask The Expert” sessions</a:t>
            </a:r>
          </a:p>
          <a:p>
            <a:r>
              <a:rPr lang="en-US" dirty="0" smtClean="0"/>
              <a:t>Email me: Mike Dobler ( </a:t>
            </a:r>
            <a:r>
              <a:rPr lang="en-US" dirty="0" smtClean="0">
                <a:hlinkClick r:id="rId4"/>
              </a:rPr>
              <a:t>michaeldobler@Deltek.com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35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reports to an On-Premise installation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358226" y="1481138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6634966" y="1481139"/>
            <a:ext cx="2067820" cy="309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9738"/>
              <a:gd name="adj6" fmla="val -6351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Folder Location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6634966" y="1945350"/>
            <a:ext cx="2067820" cy="98968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345"/>
              <a:gd name="adj6" fmla="val -5887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Name Filter (empty if all)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634966" y="3098007"/>
            <a:ext cx="2067820" cy="130730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496"/>
              <a:gd name="adj6" fmla="val -57019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Button (will stop Reporting Services!)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515351"/>
              <a:gd name="adj6" fmla="val 13265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683958"/>
              <a:gd name="adj6" fmla="val 143796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3" name="Line Callout 2 (Accent Bar) 12"/>
          <p:cNvSpPr/>
          <p:nvPr/>
        </p:nvSpPr>
        <p:spPr>
          <a:xfrm>
            <a:off x="342900" y="2418628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-8947"/>
              <a:gd name="adj6" fmla="val 17682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423665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can be uploaded directly from your local machine to the cloud</a:t>
            </a:r>
          </a:p>
          <a:p>
            <a:r>
              <a:rPr lang="en-US" dirty="0" smtClean="0"/>
              <a:t>If you want to upload a new version of an existing report, delete this report first and save before trying to upload the new version</a:t>
            </a:r>
          </a:p>
          <a:p>
            <a:r>
              <a:rPr lang="en-US" dirty="0" smtClean="0"/>
              <a:t>Use the [Upload] button to select a report file on your local machine</a:t>
            </a:r>
          </a:p>
          <a:p>
            <a:r>
              <a:rPr lang="en-US" dirty="0" smtClean="0"/>
              <a:t>You must follow the Cloud </a:t>
            </a:r>
            <a:r>
              <a:rPr lang="en-US" dirty="0"/>
              <a:t>Naming Convention: &lt;Your 10 digit client number&gt;_&lt;Your Report name&gt;.</a:t>
            </a:r>
            <a:r>
              <a:rPr lang="en-US" dirty="0" err="1"/>
              <a:t>rdl</a:t>
            </a:r>
            <a:r>
              <a:rPr lang="en-US" dirty="0"/>
              <a:t> (e.g.: 0000012345_MyCustomReport.rdl</a:t>
            </a:r>
            <a:r>
              <a:rPr lang="en-US" dirty="0" smtClean="0"/>
              <a:t>). All other files will be ignored.</a:t>
            </a:r>
          </a:p>
          <a:p>
            <a:r>
              <a:rPr lang="en-US" dirty="0" smtClean="0"/>
              <a:t>Once the file is uploaded and appears in the custom report table, select the appropriate [Location] from the dropdown menu</a:t>
            </a:r>
          </a:p>
          <a:p>
            <a:r>
              <a:rPr lang="en-US" dirty="0" smtClean="0"/>
              <a:t>You can turn on this feature for On Premise installations as well. Check the [SaaS / Hosted Instance] and [Allow RDL files to be uploaded in Report Administration] options in </a:t>
            </a:r>
            <a:r>
              <a:rPr lang="en-US" dirty="0" err="1" smtClean="0"/>
              <a:t>Weblink</a:t>
            </a:r>
            <a:r>
              <a:rPr lang="en-US" dirty="0" smtClean="0"/>
              <a:t> for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407894" y="1378347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182757"/>
              <a:gd name="adj6" fmla="val 141011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335196"/>
              <a:gd name="adj6" fmla="val 145388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734302" y="1378346"/>
            <a:ext cx="2067820" cy="8762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292"/>
              <a:gd name="adj6" fmla="val -5418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report file from local machine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6733280" y="2402284"/>
            <a:ext cx="2067820" cy="66952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74"/>
              <a:gd name="adj6" fmla="val -6247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Assign proper report location</a:t>
            </a:r>
          </a:p>
        </p:txBody>
      </p:sp>
    </p:spTree>
    <p:extLst>
      <p:ext uri="{BB962C8B-B14F-4D97-AF65-F5344CB8AC3E}">
        <p14:creationId xmlns:p14="http://schemas.microsoft.com/office/powerpoint/2010/main" val="52569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Cloud Report Administration Features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4" y="1562101"/>
            <a:ext cx="4717512" cy="2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The Vision Report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we use the template and how to start with Visual Studio 2014/2015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ek">
  <a:themeElements>
    <a:clrScheme name="Deltek Theme Colors">
      <a:dk1>
        <a:srgbClr val="003E77"/>
      </a:dk1>
      <a:lt1>
        <a:srgbClr val="FFFFFF"/>
      </a:lt1>
      <a:dk2>
        <a:srgbClr val="00549F"/>
      </a:dk2>
      <a:lt2>
        <a:srgbClr val="E3EAF1"/>
      </a:lt2>
      <a:accent1>
        <a:srgbClr val="739ABC"/>
      </a:accent1>
      <a:accent2>
        <a:srgbClr val="3DB7E4"/>
      </a:accent2>
      <a:accent3>
        <a:srgbClr val="0ABE28"/>
      </a:accent3>
      <a:accent4>
        <a:srgbClr val="F2AF00"/>
      </a:accent4>
      <a:accent5>
        <a:srgbClr val="7577C0"/>
      </a:accent5>
      <a:accent6>
        <a:srgbClr val="52555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headEnd type="none" w="med" len="med"/>
          <a:tailEnd type="none" w="med" len="med"/>
        </a:ln>
      </a:spPr>
      <a:bodyPr wrap="square" rtlCol="0" anchor="ctr">
        <a:noAutofit/>
      </a:bodyPr>
      <a:lstStyle>
        <a:defPPr marL="61913" algn="l">
          <a:defRPr sz="2000" dirty="0" smtClean="0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txDef>
      <a:spPr/>
      <a:bodyPr/>
      <a:lstStyle>
        <a:defPPr marL="228600" marR="0" indent="-2286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Tx/>
          <a:buSzTx/>
          <a:buFont typeface="Wingdings" pitchFamily="2" charset="2"/>
          <a:buChar char="§"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tek" id="{05226258-E300-4CD3-999A-AA64E9C40517}" vid="{87B2CA55-BEF8-4149-BBFD-2EA4633AC2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Deltek</Template>
  <TotalTime>615</TotalTime>
  <Words>3018</Words>
  <Application>Microsoft Office PowerPoint</Application>
  <PresentationFormat>On-screen Show (16:9)</PresentationFormat>
  <Paragraphs>391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Courier New</vt:lpstr>
      <vt:lpstr>Wingdings</vt:lpstr>
      <vt:lpstr>Deltek</vt:lpstr>
      <vt:lpstr>VI-84: Tech Titans: Vision Custom Reports</vt:lpstr>
      <vt:lpstr>Agenda</vt:lpstr>
      <vt:lpstr>On Premise vs. In the Cloud</vt:lpstr>
      <vt:lpstr>Adding reports to an On-Premise installation</vt:lpstr>
      <vt:lpstr>Adding reports to an On-Premise installation</vt:lpstr>
      <vt:lpstr>Adding reports to a Cloud installation</vt:lpstr>
      <vt:lpstr>Adding reports to a Cloud installation</vt:lpstr>
      <vt:lpstr>Activating Cloud Report Administration Features</vt:lpstr>
      <vt:lpstr>Getting Started With The Vision Report Template</vt:lpstr>
      <vt:lpstr>Creating the Visual Studio project</vt:lpstr>
      <vt:lpstr>Creating the Visual Studio project</vt:lpstr>
      <vt:lpstr>Creating the Visual Studio project</vt:lpstr>
      <vt:lpstr>Creating the Visual Studio Project</vt:lpstr>
      <vt:lpstr>Default Design Elements</vt:lpstr>
      <vt:lpstr>Default Parameters</vt:lpstr>
      <vt:lpstr>Default Custom Properties</vt:lpstr>
      <vt:lpstr>SQL Statement Placeholders</vt:lpstr>
      <vt:lpstr>Creating The Report Statement</vt:lpstr>
      <vt:lpstr>Sample Report – Phase 1</vt:lpstr>
      <vt:lpstr>Phase 1 Statement</vt:lpstr>
      <vt:lpstr>Phase 1 Statement Explained</vt:lpstr>
      <vt:lpstr>Setting Up Our First Report</vt:lpstr>
      <vt:lpstr>Phase 1 Demo</vt:lpstr>
      <vt:lpstr>Using The Selection Feature</vt:lpstr>
      <vt:lpstr>Phase 2 Extensions</vt:lpstr>
      <vt:lpstr>Phase 2 Demo</vt:lpstr>
      <vt:lpstr>Adding Custom Parameters</vt:lpstr>
      <vt:lpstr>Phase 3 Extensions</vt:lpstr>
      <vt:lpstr>Phase 3 Demo</vt:lpstr>
      <vt:lpstr>Using the Column Selection Feature</vt:lpstr>
      <vt:lpstr>Phase 4 Extensions</vt:lpstr>
      <vt:lpstr>Column and Field Naming Conventions</vt:lpstr>
      <vt:lpstr>Phase 4 Demo</vt:lpstr>
      <vt:lpstr>Using The Sorting/Grouping Feature</vt:lpstr>
      <vt:lpstr>Phase 5 Extensions</vt:lpstr>
      <vt:lpstr>Phase 5 Demo</vt:lpstr>
      <vt:lpstr>Other Custom Properties and Report Features</vt:lpstr>
      <vt:lpstr>Additional Properties</vt:lpstr>
      <vt:lpstr>Project Reports and WBS Structure</vt:lpstr>
      <vt:lpstr>Show Table Header On All Pages</vt:lpstr>
      <vt:lpstr>Additional Resources</vt:lpstr>
      <vt:lpstr>Links and Downloads</vt:lpstr>
      <vt:lpstr>Questions?</vt:lpstr>
    </vt:vector>
  </TitlesOfParts>
  <Company>Deltek Systems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VI-84: Tech Titans: Vision Custom Reports</dc:title>
  <dc:creator>Michael Dobler</dc:creator>
  <cp:lastModifiedBy>Michael Dobler</cp:lastModifiedBy>
  <cp:revision>52</cp:revision>
  <dcterms:created xsi:type="dcterms:W3CDTF">2015-08-18T16:56:42Z</dcterms:created>
  <dcterms:modified xsi:type="dcterms:W3CDTF">2015-09-04T21:46:28Z</dcterms:modified>
</cp:coreProperties>
</file>